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sldIdLst>
    <p:sldId id="256" r:id="rId2"/>
    <p:sldId id="280" r:id="rId3"/>
    <p:sldId id="257" r:id="rId4"/>
    <p:sldId id="258" r:id="rId5"/>
    <p:sldId id="259" r:id="rId6"/>
    <p:sldId id="260" r:id="rId7"/>
    <p:sldId id="261" r:id="rId8"/>
    <p:sldId id="274" r:id="rId9"/>
    <p:sldId id="263" r:id="rId10"/>
    <p:sldId id="275" r:id="rId11"/>
    <p:sldId id="276" r:id="rId12"/>
    <p:sldId id="277" r:id="rId13"/>
    <p:sldId id="278" r:id="rId14"/>
    <p:sldId id="279" r:id="rId15"/>
    <p:sldId id="262" r:id="rId16"/>
    <p:sldId id="267" r:id="rId17"/>
    <p:sldId id="268" r:id="rId18"/>
    <p:sldId id="269" r:id="rId19"/>
    <p:sldId id="270" r:id="rId20"/>
    <p:sldId id="271" r:id="rId21"/>
    <p:sldId id="272" r:id="rId22"/>
    <p:sldId id="273" r:id="rId23"/>
    <p:sldId id="265" r:id="rId24"/>
    <p:sldId id="26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174" y="-6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ōshirō" userId="a7559cd061a41bbe" providerId="LiveId" clId="{78E72AD2-49F6-47D4-976E-E075D1BB0CDA}"/>
    <pc:docChg chg="modSld">
      <pc:chgData name="Tōshirō" userId="a7559cd061a41bbe" providerId="LiveId" clId="{78E72AD2-49F6-47D4-976E-E075D1BB0CDA}" dt="2022-04-22T02:58:54.885" v="2" actId="14100"/>
      <pc:docMkLst>
        <pc:docMk/>
      </pc:docMkLst>
      <pc:sldChg chg="modSp mod">
        <pc:chgData name="Tōshirō" userId="a7559cd061a41bbe" providerId="LiveId" clId="{78E72AD2-49F6-47D4-976E-E075D1BB0CDA}" dt="2022-04-22T02:58:54.885" v="2" actId="14100"/>
        <pc:sldMkLst>
          <pc:docMk/>
          <pc:sldMk cId="1172749478" sldId="266"/>
        </pc:sldMkLst>
        <pc:picChg chg="mod">
          <ac:chgData name="Tōshirō" userId="a7559cd061a41bbe" providerId="LiveId" clId="{78E72AD2-49F6-47D4-976E-E075D1BB0CDA}" dt="2022-04-22T02:58:54.885" v="2" actId="14100"/>
          <ac:picMkLst>
            <pc:docMk/>
            <pc:sldMk cId="1172749478" sldId="266"/>
            <ac:picMk id="4"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CE513DB2-BE89-422D-B629-347966350C90}" type="datetimeFigureOut">
              <a:rPr lang="en-US" smtClean="0"/>
              <a:t>4/22/2022</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86294241-ED2E-4E64-976D-57C374767D26}" type="slidenum">
              <a:rPr lang="en-US" smtClean="0"/>
              <a:t>‹#›</a:t>
            </a:fld>
            <a:endParaRPr lang="en-US"/>
          </a:p>
        </p:txBody>
      </p:sp>
    </p:spTree>
    <p:extLst>
      <p:ext uri="{BB962C8B-B14F-4D97-AF65-F5344CB8AC3E}">
        <p14:creationId xmlns:p14="http://schemas.microsoft.com/office/powerpoint/2010/main" val="147637255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513DB2-BE89-422D-B629-347966350C90}" type="datetimeFigureOut">
              <a:rPr lang="en-US" smtClean="0"/>
              <a:t>4/22/2022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3169173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513DB2-BE89-422D-B629-347966350C90}" type="datetimeFigureOut">
              <a:rPr lang="en-US" smtClean="0"/>
              <a:t>4/22/2022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113990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513DB2-BE89-422D-B629-347966350C90}" type="datetimeFigureOut">
              <a:rPr lang="en-US" smtClean="0"/>
              <a:t>4/22/2022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1343483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E513DB2-BE89-422D-B629-347966350C90}" type="datetimeFigureOut">
              <a:rPr lang="en-US" smtClean="0"/>
              <a:t>4/22/2022</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78347120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513DB2-BE89-422D-B629-347966350C90}" type="datetimeFigureOut">
              <a:rPr lang="en-US" smtClean="0"/>
              <a:t>4/22/2022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3379418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513DB2-BE89-422D-B629-347966350C90}" type="datetimeFigureOut">
              <a:rPr lang="en-US" smtClean="0"/>
              <a:t>4/22/2022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270747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513DB2-BE89-422D-B629-347966350C90}" type="datetimeFigureOut">
              <a:rPr lang="en-US" smtClean="0"/>
              <a:t>4/22/2022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1932178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513DB2-BE89-422D-B629-347966350C90}" type="datetimeFigureOut">
              <a:rPr lang="en-US" smtClean="0"/>
              <a:t>4/22/2022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294241-ED2E-4E64-976D-57C374767D26}" type="slidenum">
              <a:rPr lang="en-US" smtClean="0"/>
              <a:t>‹#›</a:t>
            </a:fld>
            <a:endParaRPr lang="en-US"/>
          </a:p>
        </p:txBody>
      </p:sp>
    </p:spTree>
    <p:extLst>
      <p:ext uri="{BB962C8B-B14F-4D97-AF65-F5344CB8AC3E}">
        <p14:creationId xmlns:p14="http://schemas.microsoft.com/office/powerpoint/2010/main" val="3413210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CE513DB2-BE89-422D-B629-347966350C90}" type="datetimeFigureOut">
              <a:rPr lang="en-US" smtClean="0"/>
              <a:t>4/22/2022</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86294241-ED2E-4E64-976D-57C374767D26}"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16187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CE513DB2-BE89-422D-B629-347966350C90}" type="datetimeFigureOut">
              <a:rPr lang="en-US" smtClean="0"/>
              <a:t>4/22/2022</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86294241-ED2E-4E64-976D-57C374767D26}"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00191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E513DB2-BE89-422D-B629-347966350C90}" type="datetimeFigureOut">
              <a:rPr lang="en-US" smtClean="0"/>
              <a:t>4/22/2022</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86294241-ED2E-4E64-976D-57C374767D26}" type="slidenum">
              <a:rPr lang="en-US" smtClean="0"/>
              <a:t>‹#›</a:t>
            </a:fld>
            <a:endParaRPr lang="en-US"/>
          </a:p>
        </p:txBody>
      </p:sp>
    </p:spTree>
    <p:extLst>
      <p:ext uri="{BB962C8B-B14F-4D97-AF65-F5344CB8AC3E}">
        <p14:creationId xmlns:p14="http://schemas.microsoft.com/office/powerpoint/2010/main" val="190626452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Business Process Engineering </a:t>
            </a:r>
          </a:p>
        </p:txBody>
      </p:sp>
      <p:sp>
        <p:nvSpPr>
          <p:cNvPr id="3" name="Subtitle 2"/>
          <p:cNvSpPr>
            <a:spLocks noGrp="1"/>
          </p:cNvSpPr>
          <p:nvPr>
            <p:ph type="subTitle" idx="1"/>
          </p:nvPr>
        </p:nvSpPr>
        <p:spPr/>
        <p:txBody>
          <a:bodyPr/>
          <a:lstStyle/>
          <a:p>
            <a:r>
              <a:rPr lang="en-US" dirty="0"/>
              <a:t>Sobia Iftikhar </a:t>
            </a:r>
          </a:p>
        </p:txBody>
      </p:sp>
    </p:spTree>
    <p:extLst>
      <p:ext uri="{BB962C8B-B14F-4D97-AF65-F5344CB8AC3E}">
        <p14:creationId xmlns:p14="http://schemas.microsoft.com/office/powerpoint/2010/main" val="755541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Unsound Behaviour</a:t>
            </a:r>
          </a:p>
        </p:txBody>
      </p:sp>
      <p:pic>
        <p:nvPicPr>
          <p:cNvPr id="4" name="Content Placeholder 3"/>
          <p:cNvPicPr>
            <a:picLocks noGrp="1" noChangeAspect="1"/>
          </p:cNvPicPr>
          <p:nvPr>
            <p:ph idx="1"/>
          </p:nvPr>
        </p:nvPicPr>
        <p:blipFill rotWithShape="1">
          <a:blip r:embed="rId2"/>
          <a:srcRect l="58955" t="26745" r="1568" b="28213"/>
          <a:stretch/>
        </p:blipFill>
        <p:spPr>
          <a:xfrm>
            <a:off x="2397211" y="1863594"/>
            <a:ext cx="7496431" cy="4298310"/>
          </a:xfrm>
          <a:prstGeom prst="rect">
            <a:avLst/>
          </a:prstGeom>
        </p:spPr>
      </p:pic>
    </p:spTree>
    <p:extLst>
      <p:ext uri="{BB962C8B-B14F-4D97-AF65-F5344CB8AC3E}">
        <p14:creationId xmlns:p14="http://schemas.microsoft.com/office/powerpoint/2010/main" val="3369930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Violation 01-deadlock</a:t>
            </a:r>
          </a:p>
        </p:txBody>
      </p:sp>
      <p:pic>
        <p:nvPicPr>
          <p:cNvPr id="4" name="Content Placeholder 3"/>
          <p:cNvPicPr>
            <a:picLocks noGrp="1" noChangeAspect="1"/>
          </p:cNvPicPr>
          <p:nvPr>
            <p:ph idx="1"/>
          </p:nvPr>
        </p:nvPicPr>
        <p:blipFill>
          <a:blip r:embed="rId2"/>
          <a:stretch>
            <a:fillRect/>
          </a:stretch>
        </p:blipFill>
        <p:spPr>
          <a:xfrm>
            <a:off x="809239" y="2014194"/>
            <a:ext cx="5517421" cy="2453860"/>
          </a:xfrm>
          <a:prstGeom prst="rect">
            <a:avLst/>
          </a:prstGeom>
        </p:spPr>
      </p:pic>
      <p:pic>
        <p:nvPicPr>
          <p:cNvPr id="5" name="Picture 4"/>
          <p:cNvPicPr>
            <a:picLocks noChangeAspect="1"/>
          </p:cNvPicPr>
          <p:nvPr/>
        </p:nvPicPr>
        <p:blipFill>
          <a:blip r:embed="rId3"/>
          <a:stretch>
            <a:fillRect/>
          </a:stretch>
        </p:blipFill>
        <p:spPr>
          <a:xfrm>
            <a:off x="5737525" y="3820297"/>
            <a:ext cx="6219825" cy="2743200"/>
          </a:xfrm>
          <a:prstGeom prst="rect">
            <a:avLst/>
          </a:prstGeom>
        </p:spPr>
      </p:pic>
    </p:spTree>
    <p:extLst>
      <p:ext uri="{BB962C8B-B14F-4D97-AF65-F5344CB8AC3E}">
        <p14:creationId xmlns:p14="http://schemas.microsoft.com/office/powerpoint/2010/main" val="310854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Violation 02</a:t>
            </a:r>
          </a:p>
        </p:txBody>
      </p:sp>
      <p:pic>
        <p:nvPicPr>
          <p:cNvPr id="4" name="Content Placeholder 3"/>
          <p:cNvPicPr>
            <a:picLocks noGrp="1" noChangeAspect="1"/>
          </p:cNvPicPr>
          <p:nvPr>
            <p:ph idx="1"/>
          </p:nvPr>
        </p:nvPicPr>
        <p:blipFill>
          <a:blip r:embed="rId2"/>
          <a:stretch>
            <a:fillRect/>
          </a:stretch>
        </p:blipFill>
        <p:spPr>
          <a:xfrm>
            <a:off x="2329442" y="2823847"/>
            <a:ext cx="7533116" cy="2945278"/>
          </a:xfrm>
          <a:prstGeom prst="rect">
            <a:avLst/>
          </a:prstGeom>
        </p:spPr>
      </p:pic>
      <p:pic>
        <p:nvPicPr>
          <p:cNvPr id="5" name="Picture 4"/>
          <p:cNvPicPr>
            <a:picLocks noChangeAspect="1"/>
          </p:cNvPicPr>
          <p:nvPr/>
        </p:nvPicPr>
        <p:blipFill>
          <a:blip r:embed="rId3"/>
          <a:stretch>
            <a:fillRect/>
          </a:stretch>
        </p:blipFill>
        <p:spPr>
          <a:xfrm>
            <a:off x="1377520" y="1735737"/>
            <a:ext cx="6736749" cy="981075"/>
          </a:xfrm>
          <a:prstGeom prst="rect">
            <a:avLst/>
          </a:prstGeom>
        </p:spPr>
      </p:pic>
    </p:spTree>
    <p:extLst>
      <p:ext uri="{BB962C8B-B14F-4D97-AF65-F5344CB8AC3E}">
        <p14:creationId xmlns:p14="http://schemas.microsoft.com/office/powerpoint/2010/main" val="3397577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Violation 02-remaining</a:t>
            </a:r>
          </a:p>
        </p:txBody>
      </p:sp>
      <p:pic>
        <p:nvPicPr>
          <p:cNvPr id="4" name="Content Placeholder 3"/>
          <p:cNvPicPr>
            <a:picLocks noGrp="1" noChangeAspect="1"/>
          </p:cNvPicPr>
          <p:nvPr>
            <p:ph idx="1"/>
          </p:nvPr>
        </p:nvPicPr>
        <p:blipFill>
          <a:blip r:embed="rId2"/>
          <a:stretch>
            <a:fillRect/>
          </a:stretch>
        </p:blipFill>
        <p:spPr>
          <a:xfrm>
            <a:off x="3243262" y="3117056"/>
            <a:ext cx="5705475" cy="1905000"/>
          </a:xfrm>
          <a:prstGeom prst="rect">
            <a:avLst/>
          </a:prstGeom>
        </p:spPr>
      </p:pic>
    </p:spTree>
    <p:extLst>
      <p:ext uri="{BB962C8B-B14F-4D97-AF65-F5344CB8AC3E}">
        <p14:creationId xmlns:p14="http://schemas.microsoft.com/office/powerpoint/2010/main" val="1172458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Violation 03-dead activities</a:t>
            </a:r>
          </a:p>
        </p:txBody>
      </p:sp>
      <p:pic>
        <p:nvPicPr>
          <p:cNvPr id="4" name="Content Placeholder 3"/>
          <p:cNvPicPr>
            <a:picLocks noGrp="1" noChangeAspect="1"/>
          </p:cNvPicPr>
          <p:nvPr>
            <p:ph idx="1"/>
          </p:nvPr>
        </p:nvPicPr>
        <p:blipFill>
          <a:blip r:embed="rId2"/>
          <a:stretch>
            <a:fillRect/>
          </a:stretch>
        </p:blipFill>
        <p:spPr>
          <a:xfrm>
            <a:off x="3243262" y="3117056"/>
            <a:ext cx="5705475" cy="1905000"/>
          </a:xfrm>
          <a:prstGeom prst="rect">
            <a:avLst/>
          </a:prstGeom>
        </p:spPr>
      </p:pic>
    </p:spTree>
    <p:extLst>
      <p:ext uri="{BB962C8B-B14F-4D97-AF65-F5344CB8AC3E}">
        <p14:creationId xmlns:p14="http://schemas.microsoft.com/office/powerpoint/2010/main" val="3649304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Structural Soundness</a:t>
            </a:r>
          </a:p>
        </p:txBody>
      </p:sp>
      <p:sp>
        <p:nvSpPr>
          <p:cNvPr id="3" name="Content Placeholder 2"/>
          <p:cNvSpPr>
            <a:spLocks noGrp="1"/>
          </p:cNvSpPr>
          <p:nvPr>
            <p:ph idx="1"/>
          </p:nvPr>
        </p:nvSpPr>
        <p:spPr/>
        <p:txBody>
          <a:bodyPr/>
          <a:lstStyle/>
          <a:p>
            <a:r>
              <a:rPr lang="en-US" dirty="0"/>
              <a:t>Soundness assume that a process is structurally sound.	</a:t>
            </a:r>
          </a:p>
          <a:p>
            <a:r>
              <a:rPr lang="en-US" dirty="0"/>
              <a:t>A process model is structurally sound if the criterion that a process model should fulfill. following conditions hold: </a:t>
            </a:r>
          </a:p>
          <a:p>
            <a:pPr lvl="1"/>
            <a:r>
              <a:rPr lang="en-US" dirty="0"/>
              <a:t>There is exactly one initial node, which is only node without any incoming edges. (i) </a:t>
            </a:r>
          </a:p>
          <a:p>
            <a:pPr lvl="1"/>
            <a:r>
              <a:rPr lang="en-US" dirty="0"/>
              <a:t>There is exactly one final node, which is only node without any outgoing edges. (o)</a:t>
            </a:r>
          </a:p>
          <a:p>
            <a:pPr lvl="1"/>
            <a:r>
              <a:rPr lang="en-US" dirty="0"/>
              <a:t>Each node in the process model is on a path from the initial node to the final node. (i) to (o)</a:t>
            </a:r>
          </a:p>
        </p:txBody>
      </p:sp>
    </p:spTree>
    <p:extLst>
      <p:ext uri="{BB962C8B-B14F-4D97-AF65-F5344CB8AC3E}">
        <p14:creationId xmlns:p14="http://schemas.microsoft.com/office/powerpoint/2010/main" val="1887805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p:cNvPicPr>
            <a:picLocks noGrp="1" noChangeAspect="1"/>
          </p:cNvPicPr>
          <p:nvPr>
            <p:ph idx="1"/>
          </p:nvPr>
        </p:nvPicPr>
        <p:blipFill rotWithShape="1">
          <a:blip r:embed="rId2"/>
          <a:srcRect l="59427" t="7261" r="507" b="44765"/>
          <a:stretch/>
        </p:blipFill>
        <p:spPr>
          <a:xfrm>
            <a:off x="3534032" y="1812324"/>
            <a:ext cx="6268996" cy="4222352"/>
          </a:xfrm>
          <a:prstGeom prst="rect">
            <a:avLst/>
          </a:prstGeom>
        </p:spPr>
      </p:pic>
    </p:spTree>
    <p:extLst>
      <p:ext uri="{BB962C8B-B14F-4D97-AF65-F5344CB8AC3E}">
        <p14:creationId xmlns:p14="http://schemas.microsoft.com/office/powerpoint/2010/main" val="1621158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Structural Soundness</a:t>
            </a:r>
          </a:p>
        </p:txBody>
      </p:sp>
      <p:pic>
        <p:nvPicPr>
          <p:cNvPr id="4" name="Content Placeholder 3"/>
          <p:cNvPicPr>
            <a:picLocks noGrp="1" noChangeAspect="1"/>
          </p:cNvPicPr>
          <p:nvPr>
            <p:ph idx="1"/>
          </p:nvPr>
        </p:nvPicPr>
        <p:blipFill rotWithShape="1">
          <a:blip r:embed="rId2"/>
          <a:srcRect l="59899" t="9776" r="1685" b="44554"/>
          <a:stretch/>
        </p:blipFill>
        <p:spPr>
          <a:xfrm>
            <a:off x="2244811" y="1820562"/>
            <a:ext cx="7702378" cy="4477265"/>
          </a:xfrm>
          <a:prstGeom prst="rect">
            <a:avLst/>
          </a:prstGeom>
        </p:spPr>
      </p:pic>
    </p:spTree>
    <p:extLst>
      <p:ext uri="{BB962C8B-B14F-4D97-AF65-F5344CB8AC3E}">
        <p14:creationId xmlns:p14="http://schemas.microsoft.com/office/powerpoint/2010/main" val="893773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start  formal analysis</a:t>
            </a:r>
          </a:p>
        </p:txBody>
      </p:sp>
      <p:sp>
        <p:nvSpPr>
          <p:cNvPr id="3" name="Content Placeholder 2"/>
          <p:cNvSpPr>
            <a:spLocks noGrp="1"/>
          </p:cNvSpPr>
          <p:nvPr>
            <p:ph idx="1"/>
          </p:nvPr>
        </p:nvSpPr>
        <p:spPr/>
        <p:txBody>
          <a:bodyPr/>
          <a:lstStyle/>
          <a:p>
            <a:r>
              <a:rPr lang="en-US" dirty="0"/>
              <a:t>Now we transform the structurally unsound process into structurally sound process.</a:t>
            </a:r>
          </a:p>
          <a:p>
            <a:endParaRPr lang="en-US" dirty="0"/>
          </a:p>
        </p:txBody>
      </p:sp>
      <p:pic>
        <p:nvPicPr>
          <p:cNvPr id="5" name="Picture 4"/>
          <p:cNvPicPr>
            <a:picLocks noChangeAspect="1"/>
          </p:cNvPicPr>
          <p:nvPr/>
        </p:nvPicPr>
        <p:blipFill rotWithShape="1">
          <a:blip r:embed="rId2"/>
          <a:srcRect l="57574" t="9271" r="952" b="45696"/>
          <a:stretch/>
        </p:blipFill>
        <p:spPr>
          <a:xfrm>
            <a:off x="3253946" y="2496065"/>
            <a:ext cx="6779740" cy="3738325"/>
          </a:xfrm>
          <a:prstGeom prst="rect">
            <a:avLst/>
          </a:prstGeom>
        </p:spPr>
      </p:pic>
    </p:spTree>
    <p:extLst>
      <p:ext uri="{BB962C8B-B14F-4D97-AF65-F5344CB8AC3E}">
        <p14:creationId xmlns:p14="http://schemas.microsoft.com/office/powerpoint/2010/main" val="3060903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Structural sound</a:t>
            </a:r>
          </a:p>
        </p:txBody>
      </p:sp>
      <p:pic>
        <p:nvPicPr>
          <p:cNvPr id="4" name="Content Placeholder 3"/>
          <p:cNvPicPr>
            <a:picLocks noGrp="1" noChangeAspect="1"/>
          </p:cNvPicPr>
          <p:nvPr>
            <p:ph idx="1"/>
          </p:nvPr>
        </p:nvPicPr>
        <p:blipFill rotWithShape="1">
          <a:blip r:embed="rId2"/>
          <a:srcRect l="57542" t="8310" r="2629" b="44344"/>
          <a:stretch/>
        </p:blipFill>
        <p:spPr>
          <a:xfrm>
            <a:off x="2792627" y="1647567"/>
            <a:ext cx="7010399" cy="4687429"/>
          </a:xfrm>
          <a:prstGeom prst="rect">
            <a:avLst/>
          </a:prstGeom>
        </p:spPr>
      </p:pic>
    </p:spTree>
    <p:extLst>
      <p:ext uri="{BB962C8B-B14F-4D97-AF65-F5344CB8AC3E}">
        <p14:creationId xmlns:p14="http://schemas.microsoft.com/office/powerpoint/2010/main" val="1756709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42594"/>
            <a:ext cx="5704702" cy="1371600"/>
          </a:xfrm>
        </p:spPr>
        <p:txBody>
          <a:bodyPr>
            <a:normAutofit fontScale="90000"/>
          </a:bodyPr>
          <a:lstStyle/>
          <a:p>
            <a:r>
              <a:rPr lang="en-US" dirty="0"/>
              <a:t>Activity Models and Activity Instances</a:t>
            </a:r>
          </a:p>
        </p:txBody>
      </p:sp>
      <p:sp>
        <p:nvSpPr>
          <p:cNvPr id="3" name="Content Placeholder 2"/>
          <p:cNvSpPr>
            <a:spLocks noGrp="1"/>
          </p:cNvSpPr>
          <p:nvPr>
            <p:ph idx="1"/>
          </p:nvPr>
        </p:nvSpPr>
        <p:spPr/>
        <p:txBody>
          <a:bodyPr/>
          <a:lstStyle/>
          <a:p>
            <a:r>
              <a:rPr lang="en-US"/>
              <a:t>Meta Object Facility</a:t>
            </a:r>
            <a:endParaRPr lang="en-US" dirty="0"/>
          </a:p>
        </p:txBody>
      </p:sp>
      <p:sp>
        <p:nvSpPr>
          <p:cNvPr id="4" name="Rectangle 3"/>
          <p:cNvSpPr/>
          <p:nvPr/>
        </p:nvSpPr>
        <p:spPr>
          <a:xfrm>
            <a:off x="976185" y="3725563"/>
            <a:ext cx="4691448" cy="461665"/>
          </a:xfrm>
          <a:prstGeom prst="rect">
            <a:avLst/>
          </a:prstGeom>
        </p:spPr>
        <p:txBody>
          <a:bodyPr wrap="square">
            <a:spAutoFit/>
          </a:bodyPr>
          <a:lstStyle/>
          <a:p>
            <a:r>
              <a:rPr lang="en-US" sz="1200" dirty="0"/>
              <a:t>Levels of business process management. From value systems to activity implementations</a:t>
            </a:r>
          </a:p>
        </p:txBody>
      </p:sp>
      <p:pic>
        <p:nvPicPr>
          <p:cNvPr id="5" name="Picture 4"/>
          <p:cNvPicPr>
            <a:picLocks noChangeAspect="1"/>
          </p:cNvPicPr>
          <p:nvPr/>
        </p:nvPicPr>
        <p:blipFill>
          <a:blip r:embed="rId2"/>
          <a:stretch>
            <a:fillRect/>
          </a:stretch>
        </p:blipFill>
        <p:spPr>
          <a:xfrm>
            <a:off x="6474939" y="279394"/>
            <a:ext cx="5436973" cy="6368542"/>
          </a:xfrm>
          <a:prstGeom prst="rect">
            <a:avLst/>
          </a:prstGeom>
        </p:spPr>
      </p:pic>
    </p:spTree>
    <p:extLst>
      <p:ext uri="{BB962C8B-B14F-4D97-AF65-F5344CB8AC3E}">
        <p14:creationId xmlns:p14="http://schemas.microsoft.com/office/powerpoint/2010/main" val="1496015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start Events.</a:t>
            </a:r>
          </a:p>
        </p:txBody>
      </p:sp>
      <p:sp>
        <p:nvSpPr>
          <p:cNvPr id="3" name="Content Placeholder 2"/>
          <p:cNvSpPr>
            <a:spLocks noGrp="1"/>
          </p:cNvSpPr>
          <p:nvPr>
            <p:ph idx="1"/>
          </p:nvPr>
        </p:nvSpPr>
        <p:spPr/>
        <p:txBody>
          <a:bodyPr/>
          <a:lstStyle/>
          <a:p>
            <a:r>
              <a:rPr lang="en-US" dirty="0"/>
              <a:t>We can see process models with multiple  start week.</a:t>
            </a:r>
          </a:p>
          <a:p>
            <a:endParaRPr lang="en-US" dirty="0"/>
          </a:p>
        </p:txBody>
      </p:sp>
      <p:pic>
        <p:nvPicPr>
          <p:cNvPr id="4" name="Picture 3"/>
          <p:cNvPicPr>
            <a:picLocks noChangeAspect="1"/>
          </p:cNvPicPr>
          <p:nvPr/>
        </p:nvPicPr>
        <p:blipFill rotWithShape="1">
          <a:blip r:embed="rId2"/>
          <a:srcRect l="59197" t="24480" r="3755" b="47255"/>
          <a:stretch/>
        </p:blipFill>
        <p:spPr>
          <a:xfrm>
            <a:off x="3179804" y="2973859"/>
            <a:ext cx="6878595" cy="2951892"/>
          </a:xfrm>
          <a:prstGeom prst="rect">
            <a:avLst/>
          </a:prstGeom>
        </p:spPr>
      </p:pic>
    </p:spTree>
    <p:extLst>
      <p:ext uri="{BB962C8B-B14F-4D97-AF65-F5344CB8AC3E}">
        <p14:creationId xmlns:p14="http://schemas.microsoft.com/office/powerpoint/2010/main" val="1380762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transform</a:t>
            </a:r>
          </a:p>
        </p:txBody>
      </p:sp>
      <p:pic>
        <p:nvPicPr>
          <p:cNvPr id="10" name="Picture 9"/>
          <p:cNvPicPr>
            <a:picLocks noChangeAspect="1"/>
          </p:cNvPicPr>
          <p:nvPr/>
        </p:nvPicPr>
        <p:blipFill rotWithShape="1">
          <a:blip r:embed="rId2"/>
          <a:srcRect l="58080" t="9325" r="2054" b="48506"/>
          <a:stretch/>
        </p:blipFill>
        <p:spPr>
          <a:xfrm>
            <a:off x="2314834" y="1929534"/>
            <a:ext cx="7191632" cy="4279091"/>
          </a:xfrm>
          <a:prstGeom prst="rect">
            <a:avLst/>
          </a:prstGeom>
        </p:spPr>
      </p:pic>
    </p:spTree>
    <p:extLst>
      <p:ext uri="{BB962C8B-B14F-4D97-AF65-F5344CB8AC3E}">
        <p14:creationId xmlns:p14="http://schemas.microsoft.com/office/powerpoint/2010/main" val="3160278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l="57305" t="9356" r="-553" b="63409"/>
          <a:stretch/>
        </p:blipFill>
        <p:spPr>
          <a:xfrm>
            <a:off x="2627870" y="2866767"/>
            <a:ext cx="7183394" cy="2544527"/>
          </a:xfrm>
          <a:prstGeom prst="rect">
            <a:avLst/>
          </a:prstGeom>
        </p:spPr>
      </p:pic>
    </p:spTree>
    <p:extLst>
      <p:ext uri="{BB962C8B-B14F-4D97-AF65-F5344CB8AC3E}">
        <p14:creationId xmlns:p14="http://schemas.microsoft.com/office/powerpoint/2010/main" val="2181969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Relaxed Soundness</a:t>
            </a:r>
          </a:p>
        </p:txBody>
      </p:sp>
      <p:sp>
        <p:nvSpPr>
          <p:cNvPr id="3" name="Content Placeholder 2"/>
          <p:cNvSpPr>
            <a:spLocks noGrp="1"/>
          </p:cNvSpPr>
          <p:nvPr>
            <p:ph idx="1"/>
          </p:nvPr>
        </p:nvSpPr>
        <p:spPr/>
        <p:txBody>
          <a:bodyPr/>
          <a:lstStyle/>
          <a:p>
            <a:r>
              <a:rPr lang="en-US" dirty="0"/>
              <a:t>The idea of relaxed soundness is that for each transition there is a firing sequence that  relaxed soundness allows business process models that expose deadlock behavior </a:t>
            </a:r>
          </a:p>
          <a:p>
            <a:r>
              <a:rPr lang="en-US" dirty="0"/>
              <a:t>A process is relaxed sound if each task of the business process is part of a properly terminating sequence..</a:t>
            </a:r>
          </a:p>
        </p:txBody>
      </p:sp>
      <p:pic>
        <p:nvPicPr>
          <p:cNvPr id="4" name="Picture 3"/>
          <p:cNvPicPr>
            <a:picLocks noChangeAspect="1"/>
          </p:cNvPicPr>
          <p:nvPr/>
        </p:nvPicPr>
        <p:blipFill>
          <a:blip r:embed="rId2"/>
          <a:stretch>
            <a:fillRect/>
          </a:stretch>
        </p:blipFill>
        <p:spPr>
          <a:xfrm>
            <a:off x="2273644" y="3466798"/>
            <a:ext cx="8354582" cy="2948676"/>
          </a:xfrm>
          <a:prstGeom prst="rect">
            <a:avLst/>
          </a:prstGeom>
        </p:spPr>
      </p:pic>
    </p:spTree>
    <p:extLst>
      <p:ext uri="{BB962C8B-B14F-4D97-AF65-F5344CB8AC3E}">
        <p14:creationId xmlns:p14="http://schemas.microsoft.com/office/powerpoint/2010/main" val="2499151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65046" y="1205345"/>
            <a:ext cx="3169519" cy="4463404"/>
          </a:xfrm>
          <a:prstGeom prst="rect">
            <a:avLst/>
          </a:prstGeom>
        </p:spPr>
      </p:pic>
    </p:spTree>
    <p:extLst>
      <p:ext uri="{BB962C8B-B14F-4D97-AF65-F5344CB8AC3E}">
        <p14:creationId xmlns:p14="http://schemas.microsoft.com/office/powerpoint/2010/main" val="1172749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p:txBody>
          <a:bodyPr/>
          <a:lstStyle/>
          <a:p>
            <a:r>
              <a:rPr lang="en-US" dirty="0"/>
              <a:t>Properties of Business Processes &amp; Business Process Management Architectures</a:t>
            </a:r>
          </a:p>
        </p:txBody>
      </p:sp>
    </p:spTree>
    <p:extLst>
      <p:ext uri="{BB962C8B-B14F-4D97-AF65-F5344CB8AC3E}">
        <p14:creationId xmlns:p14="http://schemas.microsoft.com/office/powerpoint/2010/main" val="2325971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Business Processes</a:t>
            </a:r>
          </a:p>
        </p:txBody>
      </p:sp>
      <p:sp>
        <p:nvSpPr>
          <p:cNvPr id="3" name="Content Placeholder 2"/>
          <p:cNvSpPr>
            <a:spLocks noGrp="1"/>
          </p:cNvSpPr>
          <p:nvPr>
            <p:ph idx="1"/>
          </p:nvPr>
        </p:nvSpPr>
        <p:spPr/>
        <p:txBody>
          <a:bodyPr/>
          <a:lstStyle/>
          <a:p>
            <a:r>
              <a:rPr lang="en-US" dirty="0"/>
              <a:t>Data Dependencies</a:t>
            </a:r>
          </a:p>
          <a:p>
            <a:r>
              <a:rPr lang="en-US" dirty="0"/>
              <a:t>Structural Soundness</a:t>
            </a:r>
          </a:p>
          <a:p>
            <a:r>
              <a:rPr lang="en-US" dirty="0"/>
              <a:t>Relaxed Soundness</a:t>
            </a:r>
          </a:p>
          <a:p>
            <a:r>
              <a:rPr lang="en-US" dirty="0"/>
              <a:t>Weak Soundness</a:t>
            </a:r>
          </a:p>
          <a:p>
            <a:r>
              <a:rPr lang="en-US" dirty="0"/>
              <a:t>Lazy Soundness</a:t>
            </a:r>
          </a:p>
          <a:p>
            <a:r>
              <a:rPr lang="en-US" dirty="0"/>
              <a:t>Soundness</a:t>
            </a:r>
          </a:p>
          <a:p>
            <a:pPr lvl="1"/>
            <a:r>
              <a:rPr lang="en-US" dirty="0"/>
              <a:t>Motivation of Soundness</a:t>
            </a:r>
          </a:p>
          <a:p>
            <a:pPr lvl="1"/>
            <a:r>
              <a:rPr lang="en-US" dirty="0"/>
              <a:t>Definition</a:t>
            </a:r>
          </a:p>
          <a:p>
            <a:pPr lvl="1"/>
            <a:r>
              <a:rPr lang="en-US" dirty="0"/>
              <a:t>Soundness Theorem</a:t>
            </a:r>
          </a:p>
          <a:p>
            <a:endParaRPr lang="en-US" dirty="0"/>
          </a:p>
        </p:txBody>
      </p:sp>
    </p:spTree>
    <p:extLst>
      <p:ext uri="{BB962C8B-B14F-4D97-AF65-F5344CB8AC3E}">
        <p14:creationId xmlns:p14="http://schemas.microsoft.com/office/powerpoint/2010/main" val="2261208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Dependencies</a:t>
            </a:r>
            <a:br>
              <a:rPr lang="en-US" dirty="0"/>
            </a:br>
            <a:endParaRPr lang="en-US" dirty="0"/>
          </a:p>
        </p:txBody>
      </p:sp>
      <p:sp>
        <p:nvSpPr>
          <p:cNvPr id="3" name="Content Placeholder 2"/>
          <p:cNvSpPr>
            <a:spLocks noGrp="1"/>
          </p:cNvSpPr>
          <p:nvPr>
            <p:ph idx="1"/>
          </p:nvPr>
        </p:nvSpPr>
        <p:spPr>
          <a:xfrm>
            <a:off x="1066800" y="2193736"/>
            <a:ext cx="10058400" cy="3931920"/>
          </a:xfrm>
        </p:spPr>
        <p:txBody>
          <a:bodyPr/>
          <a:lstStyle/>
          <a:p>
            <a:r>
              <a:rPr lang="en-US" dirty="0"/>
              <a:t>Application data are an integral part of business processes. </a:t>
            </a:r>
          </a:p>
          <a:p>
            <a:r>
              <a:rPr lang="en-US" dirty="0"/>
              <a:t>Data can be created, modified, and deleted during the execution of business processes. </a:t>
            </a:r>
          </a:p>
          <a:p>
            <a:r>
              <a:rPr lang="en-US" dirty="0"/>
              <a:t>Since business processes consist of a set of activities that are related, these activities operate on an integrated set of application data.</a:t>
            </a:r>
          </a:p>
          <a:p>
            <a:pPr marL="0" indent="0">
              <a:buNone/>
            </a:pPr>
            <a:r>
              <a:rPr lang="en-US" dirty="0"/>
              <a:t>Data in business process models has two aspects, both of which need to be covered: </a:t>
            </a:r>
          </a:p>
          <a:p>
            <a:pPr marL="0" indent="0">
              <a:buNone/>
            </a:pPr>
            <a:r>
              <a:rPr lang="en-US" dirty="0"/>
              <a:t>	• Data that activity instances manipulate by invoking applications or services. </a:t>
            </a:r>
          </a:p>
          <a:p>
            <a:pPr marL="0" indent="0">
              <a:buNone/>
            </a:pPr>
            <a:r>
              <a:rPr lang="en-US" dirty="0"/>
              <a:t>	• Data dependencies between process activities.</a:t>
            </a:r>
          </a:p>
        </p:txBody>
      </p:sp>
    </p:spTree>
    <p:extLst>
      <p:ext uri="{BB962C8B-B14F-4D97-AF65-F5344CB8AC3E}">
        <p14:creationId xmlns:p14="http://schemas.microsoft.com/office/powerpoint/2010/main" val="2025533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Dependencies</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2583334" y="2877408"/>
            <a:ext cx="8705850" cy="1933575"/>
          </a:xfrm>
          <a:prstGeom prst="rect">
            <a:avLst/>
          </a:prstGeom>
        </p:spPr>
      </p:pic>
      <p:sp>
        <p:nvSpPr>
          <p:cNvPr id="5" name="Rectangle 4"/>
          <p:cNvSpPr/>
          <p:nvPr/>
        </p:nvSpPr>
        <p:spPr>
          <a:xfrm>
            <a:off x="5618206" y="4810983"/>
            <a:ext cx="6096000" cy="1754326"/>
          </a:xfrm>
          <a:prstGeom prst="rect">
            <a:avLst/>
          </a:prstGeom>
        </p:spPr>
        <p:txBody>
          <a:bodyPr>
            <a:spAutoFit/>
          </a:bodyPr>
          <a:lstStyle/>
          <a:p>
            <a:r>
              <a:rPr lang="en-US" dirty="0"/>
              <a:t>An example of data flow in a business process in the financial sector is given. A credit approval business process contains activities to enter a credit request, to assess the risks of granting the credit, and to inform the customer about the decision made by the financial institution.</a:t>
            </a:r>
          </a:p>
        </p:txBody>
      </p:sp>
      <p:sp>
        <p:nvSpPr>
          <p:cNvPr id="6" name="Rectangle 5"/>
          <p:cNvSpPr/>
          <p:nvPr/>
        </p:nvSpPr>
        <p:spPr>
          <a:xfrm>
            <a:off x="1161535" y="1921860"/>
            <a:ext cx="10280822" cy="369332"/>
          </a:xfrm>
          <a:prstGeom prst="rect">
            <a:avLst/>
          </a:prstGeom>
        </p:spPr>
        <p:txBody>
          <a:bodyPr wrap="square">
            <a:spAutoFit/>
          </a:bodyPr>
          <a:lstStyle/>
          <a:p>
            <a:r>
              <a:rPr lang="en-US" dirty="0"/>
              <a:t>There are data dependencies between the activities mentioned</a:t>
            </a:r>
          </a:p>
        </p:txBody>
      </p:sp>
      <p:cxnSp>
        <p:nvCxnSpPr>
          <p:cNvPr id="8" name="Straight Arrow Connector 7"/>
          <p:cNvCxnSpPr/>
          <p:nvPr/>
        </p:nvCxnSpPr>
        <p:spPr>
          <a:xfrm>
            <a:off x="2183027" y="4028303"/>
            <a:ext cx="48603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84886" y="3443416"/>
            <a:ext cx="1556952" cy="832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Only when this data is available</a:t>
            </a:r>
          </a:p>
        </p:txBody>
      </p:sp>
    </p:spTree>
    <p:extLst>
      <p:ext uri="{BB962C8B-B14F-4D97-AF65-F5344CB8AC3E}">
        <p14:creationId xmlns:p14="http://schemas.microsoft.com/office/powerpoint/2010/main" val="167358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Dependencies</a:t>
            </a:r>
            <a:br>
              <a:rPr lang="en-US" dirty="0"/>
            </a:br>
            <a:endParaRPr lang="en-US" dirty="0"/>
          </a:p>
        </p:txBody>
      </p:sp>
      <p:sp>
        <p:nvSpPr>
          <p:cNvPr id="3" name="Content Placeholder 2"/>
          <p:cNvSpPr>
            <a:spLocks noGrp="1"/>
          </p:cNvSpPr>
          <p:nvPr>
            <p:ph idx="1"/>
          </p:nvPr>
        </p:nvSpPr>
        <p:spPr/>
        <p:txBody>
          <a:bodyPr/>
          <a:lstStyle/>
          <a:p>
            <a:r>
              <a:rPr lang="en-US" dirty="0"/>
              <a:t>This property is known as control flow follows data flow.</a:t>
            </a:r>
          </a:p>
          <a:p>
            <a:r>
              <a:rPr lang="en-US" dirty="0"/>
              <a:t>Control flow needs to follow data flow, since otherwise the process instance would come to halt.</a:t>
            </a:r>
          </a:p>
          <a:p>
            <a:r>
              <a:rPr lang="en-US" dirty="0"/>
              <a:t>neither of these activities can be started, because control flow defines that Assess Risk can only start after Decide has completed, and Decide can only start after Assess Risk has generated the risk factor data value.</a:t>
            </a:r>
          </a:p>
        </p:txBody>
      </p:sp>
      <p:pic>
        <p:nvPicPr>
          <p:cNvPr id="4" name="Picture 3"/>
          <p:cNvPicPr>
            <a:picLocks noChangeAspect="1"/>
          </p:cNvPicPr>
          <p:nvPr/>
        </p:nvPicPr>
        <p:blipFill>
          <a:blip r:embed="rId2"/>
          <a:stretch>
            <a:fillRect/>
          </a:stretch>
        </p:blipFill>
        <p:spPr>
          <a:xfrm>
            <a:off x="3972388" y="4069080"/>
            <a:ext cx="4678499" cy="2161789"/>
          </a:xfrm>
          <a:prstGeom prst="rect">
            <a:avLst/>
          </a:prstGeom>
        </p:spPr>
      </p:pic>
      <p:sp>
        <p:nvSpPr>
          <p:cNvPr id="5" name="Rectangle 4"/>
          <p:cNvSpPr/>
          <p:nvPr/>
        </p:nvSpPr>
        <p:spPr>
          <a:xfrm>
            <a:off x="3972388" y="6338150"/>
            <a:ext cx="6096000" cy="276999"/>
          </a:xfrm>
          <a:prstGeom prst="rect">
            <a:avLst/>
          </a:prstGeom>
        </p:spPr>
        <p:txBody>
          <a:bodyPr>
            <a:spAutoFit/>
          </a:bodyPr>
          <a:lstStyle/>
          <a:p>
            <a:r>
              <a:rPr lang="en-US" sz="1200" i="1" dirty="0">
                <a:solidFill>
                  <a:srgbClr val="FF0000"/>
                </a:solidFill>
              </a:rPr>
              <a:t>Data flow violated by control flow, resulting in deadlock</a:t>
            </a:r>
          </a:p>
        </p:txBody>
      </p:sp>
    </p:spTree>
    <p:extLst>
      <p:ext uri="{BB962C8B-B14F-4D97-AF65-F5344CB8AC3E}">
        <p14:creationId xmlns:p14="http://schemas.microsoft.com/office/powerpoint/2010/main" val="451815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Soundness criterion </a:t>
            </a:r>
          </a:p>
        </p:txBody>
      </p:sp>
      <p:pic>
        <p:nvPicPr>
          <p:cNvPr id="5" name="Picture 4"/>
          <p:cNvPicPr>
            <a:picLocks noChangeAspect="1"/>
          </p:cNvPicPr>
          <p:nvPr/>
        </p:nvPicPr>
        <p:blipFill>
          <a:blip r:embed="rId2"/>
          <a:stretch>
            <a:fillRect/>
          </a:stretch>
        </p:blipFill>
        <p:spPr>
          <a:xfrm>
            <a:off x="1869989" y="1767669"/>
            <a:ext cx="8093289" cy="4640596"/>
          </a:xfrm>
          <a:prstGeom prst="rect">
            <a:avLst/>
          </a:prstGeom>
        </p:spPr>
      </p:pic>
    </p:spTree>
    <p:extLst>
      <p:ext uri="{BB962C8B-B14F-4D97-AF65-F5344CB8AC3E}">
        <p14:creationId xmlns:p14="http://schemas.microsoft.com/office/powerpoint/2010/main" val="2749037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Soundness criterion-Properties</a:t>
            </a:r>
          </a:p>
        </p:txBody>
      </p:sp>
      <p:pic>
        <p:nvPicPr>
          <p:cNvPr id="10" name="Picture 9"/>
          <p:cNvPicPr>
            <a:picLocks noChangeAspect="1"/>
          </p:cNvPicPr>
          <p:nvPr/>
        </p:nvPicPr>
        <p:blipFill rotWithShape="1">
          <a:blip r:embed="rId2"/>
          <a:srcRect l="24277" t="15730" r="5381" b="17216"/>
          <a:stretch/>
        </p:blipFill>
        <p:spPr>
          <a:xfrm>
            <a:off x="2940908" y="2170713"/>
            <a:ext cx="7397577" cy="3966683"/>
          </a:xfrm>
          <a:prstGeom prst="rect">
            <a:avLst/>
          </a:prstGeom>
        </p:spPr>
      </p:pic>
    </p:spTree>
    <p:extLst>
      <p:ext uri="{BB962C8B-B14F-4D97-AF65-F5344CB8AC3E}">
        <p14:creationId xmlns:p14="http://schemas.microsoft.com/office/powerpoint/2010/main" val="20894266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TM03457510[[fn=Savon]]</Template>
  <TotalTime>10118</TotalTime>
  <Words>495</Words>
  <Application>Microsoft Office PowerPoint</Application>
  <PresentationFormat>Widescreen</PresentationFormat>
  <Paragraphs>57</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Century Gothic</vt:lpstr>
      <vt:lpstr>Garamond</vt:lpstr>
      <vt:lpstr>Savon</vt:lpstr>
      <vt:lpstr>Business Process Engineering </vt:lpstr>
      <vt:lpstr>Activity Models and Activity Instances</vt:lpstr>
      <vt:lpstr>Content</vt:lpstr>
      <vt:lpstr>Properties of Business Processes</vt:lpstr>
      <vt:lpstr>Data Dependencies </vt:lpstr>
      <vt:lpstr>Data Dependencies </vt:lpstr>
      <vt:lpstr>Data Dependencies </vt:lpstr>
      <vt:lpstr>Soundness criterion </vt:lpstr>
      <vt:lpstr>Soundness criterion-Properties</vt:lpstr>
      <vt:lpstr>Unsound Behaviour</vt:lpstr>
      <vt:lpstr>Violation 01-deadlock</vt:lpstr>
      <vt:lpstr>Violation 02</vt:lpstr>
      <vt:lpstr>Violation 02-remaining</vt:lpstr>
      <vt:lpstr>Violation 03-dead activities</vt:lpstr>
      <vt:lpstr>Structural Soundness</vt:lpstr>
      <vt:lpstr>Example</vt:lpstr>
      <vt:lpstr>Structural Soundness</vt:lpstr>
      <vt:lpstr>To start  formal analysis</vt:lpstr>
      <vt:lpstr>Structural sound</vt:lpstr>
      <vt:lpstr>Multiple start Events.</vt:lpstr>
      <vt:lpstr>How to transform</vt:lpstr>
      <vt:lpstr>PowerPoint Presentation</vt:lpstr>
      <vt:lpstr>Relaxed Soundness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Process Engineering</dc:title>
  <dc:creator>Administrator</dc:creator>
  <cp:lastModifiedBy>Tōshirō</cp:lastModifiedBy>
  <cp:revision>176</cp:revision>
  <dcterms:created xsi:type="dcterms:W3CDTF">2022-02-09T04:55:57Z</dcterms:created>
  <dcterms:modified xsi:type="dcterms:W3CDTF">2022-04-22T02:59:05Z</dcterms:modified>
</cp:coreProperties>
</file>